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10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5" r:id="rId9"/>
    <p:sldId id="266" r:id="rId10"/>
    <p:sldId id="268" r:id="rId11"/>
    <p:sldId id="269" r:id="rId12"/>
    <p:sldId id="271" r:id="rId13"/>
    <p:sldId id="274" r:id="rId14"/>
    <p:sldId id="275" r:id="rId15"/>
    <p:sldId id="279" r:id="rId16"/>
    <p:sldId id="282" r:id="rId17"/>
    <p:sldId id="281" r:id="rId18"/>
    <p:sldId id="278" r:id="rId19"/>
    <p:sldId id="280" r:id="rId20"/>
    <p:sldId id="270" r:id="rId21"/>
    <p:sldId id="276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DLT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Clasificación</a:t>
          </a:r>
          <a:endParaRPr lang="es-EC" sz="15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Metodología ABCDE </a:t>
          </a:r>
          <a:r>
            <a:rPr lang="es-MX" sz="1200" b="1" dirty="0">
              <a:latin typeface="Arial" panose="020B0604020202020204" pitchFamily="34" charset="0"/>
              <a:cs typeface="Arial" panose="020B0604020202020204" pitchFamily="34" charset="0"/>
            </a:rPr>
            <a:t>(1)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Dapps</a:t>
          </a:r>
          <a:endParaRPr lang="es-EC" sz="13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(Bitcoin)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(IOTA)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Tempo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RadixDLT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Tecnologías utilizadas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DLT utilizadas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Smart </a:t>
          </a:r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ERC-20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ERC-721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>
              <a:latin typeface="Arial" panose="020B0604020202020204" pitchFamily="34" charset="0"/>
              <a:cs typeface="Arial" panose="020B0604020202020204" pitchFamily="34" charset="0"/>
            </a:rPr>
            <a:t>NFT’s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IOTA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Tatum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IOTEX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(hibrido)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>
              <a:latin typeface="Arial" panose="020B0604020202020204" pitchFamily="34" charset="0"/>
              <a:cs typeface="Arial" panose="020B0604020202020204" pitchFamily="34" charset="0"/>
            </a:rPr>
            <a:t>AES – RSA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>
              <a:latin typeface="Arial" panose="020B0604020202020204" pitchFamily="34" charset="0"/>
              <a:cs typeface="Arial" panose="020B0604020202020204" pitchFamily="34" charset="0"/>
            </a:rPr>
            <a:t>IOTA </a:t>
          </a:r>
          <a:r>
            <a:rPr lang="es-MX" sz="1800" b="1" dirty="0" err="1">
              <a:latin typeface="Arial" panose="020B0604020202020204" pitchFamily="34" charset="0"/>
              <a:cs typeface="Arial" panose="020B0604020202020204" pitchFamily="34" charset="0"/>
            </a:rPr>
            <a:t>Stronghold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>
              <a:latin typeface="Arial" panose="020B0604020202020204" pitchFamily="34" charset="0"/>
              <a:cs typeface="Arial" panose="020B0604020202020204" pitchFamily="34" charset="0"/>
            </a:rPr>
            <a:t>Solidity</a:t>
          </a:r>
          <a:endParaRPr lang="es-EC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Microservicios Cloud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>
              <a:latin typeface="Arial" panose="020B0604020202020204" pitchFamily="34" charset="0"/>
              <a:cs typeface="Arial" panose="020B0604020202020204" pitchFamily="34" charset="0"/>
            </a:rPr>
            <a:t>Utiliza dos flujos</a:t>
          </a:r>
          <a:endParaRPr lang="es-EC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Desarrollo apps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Desarrollo de 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smart</a:t>
          </a: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MX" sz="16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ESPACIO</a:t>
          </a:r>
          <a:endParaRPr lang="es-EC" sz="3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C6358E-22A8-4837-9A52-5696B98720A4}">
      <dgm:prSet phldrT="[Texto]" custT="1"/>
      <dgm:spPr/>
      <dgm:t>
        <a:bodyPr/>
        <a:lstStyle/>
        <a:p>
          <a:pPr algn="just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TIEMPO</a:t>
          </a:r>
          <a:endParaRPr lang="es-EC" sz="3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16795C-9179-4508-8D12-A22ED2A2558B}">
      <dgm:prSet phldrT="[Texto]" custT="1"/>
      <dgm:spPr/>
      <dgm:t>
        <a:bodyPr/>
        <a:lstStyle/>
        <a:p>
          <a:pPr algn="just">
            <a:lnSpc>
              <a:spcPct val="150000"/>
            </a:lnSpc>
          </a:pP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El tiempo en el que se desarrolló la investigación fueron en los meses de enero, febrero, marzo y abril del año 2022.</a:t>
          </a:r>
          <a:endParaRPr lang="es-EC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CONTRIBUCIÓN</a:t>
          </a:r>
          <a:endParaRPr lang="es-EC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C4ED7D-D94F-48B7-B67A-B74173DD03A5}">
      <dgm:prSet phldrT="[Texto]" custT="1"/>
      <dgm:spPr/>
      <dgm:t>
        <a:bodyPr/>
        <a:lstStyle/>
        <a:p>
          <a:pPr algn="just">
            <a:lnSpc>
              <a:spcPct val="100000"/>
            </a:lnSpc>
          </a:pPr>
          <a:r>
            <a:rPr lang="es-MX" sz="2000" dirty="0">
              <a:latin typeface="Arial" panose="020B0604020202020204" pitchFamily="34" charset="0"/>
              <a:cs typeface="Arial" panose="020B0604020202020204" pitchFamily="34" charset="0"/>
            </a:rPr>
            <a:t>Incrementar la probabilidad de ganar disputas financieras en casos de fraudes y estafas </a:t>
          </a: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en las funcionalidades de links de cobros, </a:t>
          </a:r>
          <a:r>
            <a:rPr lang="es-EC" sz="2000" dirty="0" err="1">
              <a:latin typeface="Arial" panose="020B0604020202020204" pitchFamily="34" charset="0"/>
              <a:cs typeface="Arial" panose="020B0604020202020204" pitchFamily="34" charset="0"/>
            </a:rPr>
            <a:t>marketplaces</a:t>
          </a:r>
          <a:r>
            <a:rPr lang="es-EC" sz="2000" dirty="0">
              <a:latin typeface="Arial" panose="020B0604020202020204" pitchFamily="34" charset="0"/>
              <a:cs typeface="Arial" panose="020B0604020202020204" pitchFamily="34" charset="0"/>
            </a:rPr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lnSpc>
              <a:spcPct val="90000"/>
            </a:lnSpc>
            <a:buFont typeface="Arial" panose="020B0604020202020204" pitchFamily="34" charset="0"/>
            <a:buChar char="•"/>
          </a:pPr>
          <a:endParaRPr lang="es-EC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 custScaleY="82856" custLinFactNeighborX="284" custLinFactNeighborY="-16106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 custScaleY="99580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ScaleY="82371" custLinFactNeighborY="-18326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 custScaleY="80117" custLinFactNeighborX="-1134" custLinFactNeighborY="-2052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 custScaleY="102888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Tipo de estudio y enfoque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nivel de profundidad: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Correlacional</a:t>
          </a:r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  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nivel de medición: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Cuantitativa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Población y muestra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Población: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población finita que consta de 255 transacciones </a:t>
          </a: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detectadas como potencialmente fraudulentas o estafas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 realizadas en los meses de enero, febrero, marzo y abril del 2022.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Muestra: </a:t>
          </a: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probabilístico sistemático – 182 transacciones 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Métodos teóricos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Métodos empíricos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Técnicas estadísticas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>
              <a:latin typeface="Arial" panose="020B0604020202020204" pitchFamily="34" charset="0"/>
              <a:cs typeface="Arial" panose="020B0604020202020204" pitchFamily="34" charset="0"/>
            </a:rPr>
            <a:t>Según el grado de uso de variable: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cuasiexperimental</a:t>
          </a:r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El método teórico utilizado fue el hipotético – deductivo.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Observación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Pruebas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Encuestas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Experimentos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Artefactos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SLR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latin typeface="Arial" panose="020B0604020202020204" pitchFamily="34" charset="0"/>
              <a:cs typeface="Arial" panose="020B0604020202020204" pitchFamily="34" charset="0"/>
            </a:rPr>
            <a:t>Estadística inferencial.</a:t>
          </a:r>
          <a:endParaRPr lang="es-EC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>
              <a:latin typeface="Arial" panose="020B0604020202020204" pitchFamily="34" charset="0"/>
              <a:cs typeface="Arial" panose="020B0604020202020204" pitchFamily="34" charset="0"/>
            </a:rPr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X="108773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X="108373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 custScaleX="112544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 custScaleX="112170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0" y="2159"/>
          <a:ext cx="1746712" cy="318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DLT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327" y="11486"/>
        <a:ext cx="1728058" cy="299796"/>
      </dsp:txXfrm>
    </dsp:sp>
    <dsp:sp modelId="{253FDFDB-885E-44EE-ABE0-A426DB527668}">
      <dsp:nvSpPr>
        <dsp:cNvPr id="0" name=""/>
        <dsp:cNvSpPr/>
      </dsp:nvSpPr>
      <dsp:spPr>
        <a:xfrm>
          <a:off x="71606" y="320610"/>
          <a:ext cx="91440" cy="1659389"/>
        </a:xfrm>
        <a:custGeom>
          <a:avLst/>
          <a:gdLst/>
          <a:ahLst/>
          <a:cxnLst/>
          <a:rect l="0" t="0" r="0" b="0"/>
          <a:pathLst>
            <a:path>
              <a:moveTo>
                <a:pt x="103065" y="0"/>
              </a:moveTo>
              <a:lnTo>
                <a:pt x="45720" y="165938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117326" y="484517"/>
          <a:ext cx="1642198" cy="299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Clasificación</a:t>
          </a:r>
          <a:endParaRPr lang="es-EC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(Bitcoin)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(IOTA)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Tempo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RadixDLT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5424" y="532615"/>
        <a:ext cx="1546002" cy="2894769"/>
      </dsp:txXfrm>
    </dsp:sp>
    <dsp:sp modelId="{2E56C1F5-11A6-4CA0-882E-E3046B8B5FD1}">
      <dsp:nvSpPr>
        <dsp:cNvPr id="0" name=""/>
        <dsp:cNvSpPr/>
      </dsp:nvSpPr>
      <dsp:spPr>
        <a:xfrm>
          <a:off x="2263200" y="3083"/>
          <a:ext cx="2894434" cy="301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Metodología ABCDE </a:t>
          </a:r>
          <a:r>
            <a:rPr lang="es-MX" sz="1200" b="1" kern="1200" dirty="0">
              <a:latin typeface="Arial" panose="020B0604020202020204" pitchFamily="34" charset="0"/>
              <a:cs typeface="Arial" panose="020B0604020202020204" pitchFamily="34" charset="0"/>
            </a:rPr>
            <a:t>(1)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72032" y="11915"/>
        <a:ext cx="2876770" cy="283873"/>
      </dsp:txXfrm>
    </dsp:sp>
    <dsp:sp modelId="{DC2CA204-DAF6-4F85-B068-95EDEA971F0A}">
      <dsp:nvSpPr>
        <dsp:cNvPr id="0" name=""/>
        <dsp:cNvSpPr/>
      </dsp:nvSpPr>
      <dsp:spPr>
        <a:xfrm>
          <a:off x="2552644" y="304621"/>
          <a:ext cx="289443" cy="349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27"/>
              </a:lnTo>
              <a:lnTo>
                <a:pt x="289443" y="3496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42087" y="483715"/>
          <a:ext cx="1851850" cy="3410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Dapps</a:t>
          </a:r>
          <a:endParaRPr lang="es-EC" sz="13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2076" y="493704"/>
        <a:ext cx="1831872" cy="321088"/>
      </dsp:txXfrm>
    </dsp:sp>
    <dsp:sp modelId="{18C6806D-2A7D-4764-BC82-0C2D17019F1C}">
      <dsp:nvSpPr>
        <dsp:cNvPr id="0" name=""/>
        <dsp:cNvSpPr/>
      </dsp:nvSpPr>
      <dsp:spPr>
        <a:xfrm>
          <a:off x="2552644" y="304621"/>
          <a:ext cx="289443" cy="1886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6266"/>
              </a:lnTo>
              <a:lnTo>
                <a:pt x="289443" y="1886266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42087" y="1003876"/>
          <a:ext cx="1851862" cy="2374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Utiliza dos flujos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Desarrollo apps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Desarrollo de 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smart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96326" y="1058115"/>
        <a:ext cx="1743384" cy="2265544"/>
      </dsp:txXfrm>
    </dsp:sp>
    <dsp:sp modelId="{DDDF0DD2-7786-4C75-8170-1B45FF0A51CB}">
      <dsp:nvSpPr>
        <dsp:cNvPr id="0" name=""/>
        <dsp:cNvSpPr/>
      </dsp:nvSpPr>
      <dsp:spPr>
        <a:xfrm>
          <a:off x="5515823" y="3083"/>
          <a:ext cx="3116568" cy="322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Tecnologías utilizadas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25272" y="12532"/>
        <a:ext cx="3097670" cy="303707"/>
      </dsp:txXfrm>
    </dsp:sp>
    <dsp:sp modelId="{12AEA8DA-CCC1-4D35-9FBC-FA3E427E2ECF}">
      <dsp:nvSpPr>
        <dsp:cNvPr id="0" name=""/>
        <dsp:cNvSpPr/>
      </dsp:nvSpPr>
      <dsp:spPr>
        <a:xfrm>
          <a:off x="5827480" y="325689"/>
          <a:ext cx="311656" cy="427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175"/>
              </a:lnTo>
              <a:lnTo>
                <a:pt x="311656" y="42717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6139136" y="504784"/>
          <a:ext cx="2461894" cy="496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Microservicios Cloud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3668" y="519316"/>
        <a:ext cx="2432830" cy="467098"/>
      </dsp:txXfrm>
    </dsp:sp>
    <dsp:sp modelId="{F29DC030-A53D-4DA0-AAFD-FB7F79617DE9}">
      <dsp:nvSpPr>
        <dsp:cNvPr id="0" name=""/>
        <dsp:cNvSpPr/>
      </dsp:nvSpPr>
      <dsp:spPr>
        <a:xfrm>
          <a:off x="5827480" y="325689"/>
          <a:ext cx="311656" cy="1424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969"/>
              </a:lnTo>
              <a:lnTo>
                <a:pt x="311656" y="142496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6139136" y="1180040"/>
          <a:ext cx="2434431" cy="11412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Smart </a:t>
          </a: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contracts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ERC-20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ERC-721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72562" y="1213466"/>
        <a:ext cx="2367579" cy="1074386"/>
      </dsp:txXfrm>
    </dsp:sp>
    <dsp:sp modelId="{9D35FC9B-7AD7-42F8-B9C7-1B895CDD2DB9}">
      <dsp:nvSpPr>
        <dsp:cNvPr id="0" name=""/>
        <dsp:cNvSpPr/>
      </dsp:nvSpPr>
      <dsp:spPr>
        <a:xfrm>
          <a:off x="5827480" y="325689"/>
          <a:ext cx="311656" cy="2391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1215"/>
              </a:lnTo>
              <a:lnTo>
                <a:pt x="311656" y="23912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6139136" y="2500373"/>
          <a:ext cx="2433686" cy="433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Solidity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820" y="2513057"/>
        <a:ext cx="2408318" cy="407696"/>
      </dsp:txXfrm>
    </dsp:sp>
    <dsp:sp modelId="{D3B0DB80-02E8-4786-9716-422278D19E89}">
      <dsp:nvSpPr>
        <dsp:cNvPr id="0" name=""/>
        <dsp:cNvSpPr/>
      </dsp:nvSpPr>
      <dsp:spPr>
        <a:xfrm>
          <a:off x="5827480" y="325689"/>
          <a:ext cx="311656" cy="2998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8312"/>
              </a:lnTo>
              <a:lnTo>
                <a:pt x="311656" y="299831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6139136" y="3112531"/>
          <a:ext cx="2400595" cy="422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NFT’s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524" y="3124919"/>
        <a:ext cx="2375819" cy="398165"/>
      </dsp:txXfrm>
    </dsp:sp>
    <dsp:sp modelId="{10DFCA35-C386-42DA-B361-D68472AC76FB}">
      <dsp:nvSpPr>
        <dsp:cNvPr id="0" name=""/>
        <dsp:cNvSpPr/>
      </dsp:nvSpPr>
      <dsp:spPr>
        <a:xfrm>
          <a:off x="5827480" y="325689"/>
          <a:ext cx="311656" cy="3581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1045"/>
              </a:lnTo>
              <a:lnTo>
                <a:pt x="311656" y="35810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6139136" y="3714567"/>
          <a:ext cx="2445881" cy="384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Arial" panose="020B0604020202020204" pitchFamily="34" charset="0"/>
              <a:cs typeface="Arial" panose="020B0604020202020204" pitchFamily="34" charset="0"/>
            </a:rPr>
            <a:t>AES – RSA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0393" y="3725824"/>
        <a:ext cx="2423367" cy="361822"/>
      </dsp:txXfrm>
    </dsp:sp>
    <dsp:sp modelId="{D82D334A-15AC-4C2F-95E4-B80392F91C09}">
      <dsp:nvSpPr>
        <dsp:cNvPr id="0" name=""/>
        <dsp:cNvSpPr/>
      </dsp:nvSpPr>
      <dsp:spPr>
        <a:xfrm>
          <a:off x="5827480" y="325689"/>
          <a:ext cx="311656" cy="4159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143"/>
              </a:lnTo>
              <a:lnTo>
                <a:pt x="311656" y="415914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6139136" y="4277997"/>
          <a:ext cx="2447452" cy="41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Arial" panose="020B0604020202020204" pitchFamily="34" charset="0"/>
              <a:cs typeface="Arial" panose="020B0604020202020204" pitchFamily="34" charset="0"/>
            </a:rPr>
            <a:t>IOTA </a:t>
          </a:r>
          <a:r>
            <a:rPr lang="es-MX" sz="1800" b="1" kern="1200" dirty="0" err="1">
              <a:latin typeface="Arial" panose="020B0604020202020204" pitchFamily="34" charset="0"/>
              <a:cs typeface="Arial" panose="020B0604020202020204" pitchFamily="34" charset="0"/>
            </a:rPr>
            <a:t>Stronghold</a:t>
          </a:r>
          <a:endParaRPr lang="es-EC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51252" y="4290113"/>
        <a:ext cx="2423220" cy="389439"/>
      </dsp:txXfrm>
    </dsp:sp>
    <dsp:sp modelId="{0470CCB7-EF1F-408D-B94A-5FE75D28CA5B}">
      <dsp:nvSpPr>
        <dsp:cNvPr id="0" name=""/>
        <dsp:cNvSpPr/>
      </dsp:nvSpPr>
      <dsp:spPr>
        <a:xfrm>
          <a:off x="8990579" y="3083"/>
          <a:ext cx="2136808" cy="345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latin typeface="Arial" panose="020B0604020202020204" pitchFamily="34" charset="0"/>
              <a:cs typeface="Arial" panose="020B0604020202020204" pitchFamily="34" charset="0"/>
            </a:rPr>
            <a:t>DLT utilizadas</a:t>
          </a:r>
          <a:endParaRPr lang="es-EC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00702" y="13206"/>
        <a:ext cx="2116562" cy="325377"/>
      </dsp:txXfrm>
    </dsp:sp>
    <dsp:sp modelId="{5887C443-5AA8-4CEF-8B40-BB1AF5F4CBDA}">
      <dsp:nvSpPr>
        <dsp:cNvPr id="0" name=""/>
        <dsp:cNvSpPr/>
      </dsp:nvSpPr>
      <dsp:spPr>
        <a:xfrm>
          <a:off x="9204260" y="348707"/>
          <a:ext cx="213680" cy="537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7282"/>
              </a:lnTo>
              <a:lnTo>
                <a:pt x="213680" y="53728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9417941" y="527801"/>
          <a:ext cx="1674315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IOTA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Tangle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548783"/>
        <a:ext cx="1632351" cy="674412"/>
      </dsp:txXfrm>
    </dsp:sp>
    <dsp:sp modelId="{AB2335E9-BD86-4E44-8C32-5103764EF0EC}">
      <dsp:nvSpPr>
        <dsp:cNvPr id="0" name=""/>
        <dsp:cNvSpPr/>
      </dsp:nvSpPr>
      <dsp:spPr>
        <a:xfrm>
          <a:off x="9204260" y="348707"/>
          <a:ext cx="213680" cy="1432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53"/>
              </a:lnTo>
              <a:lnTo>
                <a:pt x="213680" y="143275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9417941" y="1423272"/>
          <a:ext cx="164998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Tatum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s-MX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1444254"/>
        <a:ext cx="1608017" cy="674412"/>
      </dsp:txXfrm>
    </dsp:sp>
    <dsp:sp modelId="{127B03C5-A8D8-441E-962B-FDC6118319AB}">
      <dsp:nvSpPr>
        <dsp:cNvPr id="0" name=""/>
        <dsp:cNvSpPr/>
      </dsp:nvSpPr>
      <dsp:spPr>
        <a:xfrm>
          <a:off x="9204260" y="348707"/>
          <a:ext cx="213680" cy="232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224"/>
              </a:lnTo>
              <a:lnTo>
                <a:pt x="213680" y="232822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9417941" y="2318742"/>
          <a:ext cx="1606941" cy="716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IOTEX</a:t>
          </a: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 (hibrido)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8923" y="2339724"/>
        <a:ext cx="1564977" cy="674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13853" y="59658"/>
          <a:ext cx="3583805" cy="118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ESPACIO</a:t>
          </a:r>
          <a:endParaRPr lang="es-EC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53" y="59658"/>
        <a:ext cx="3583805" cy="1187759"/>
      </dsp:txXfrm>
    </dsp:sp>
    <dsp:sp modelId="{82AF803E-8901-46FB-B100-0337F82C516E}">
      <dsp:nvSpPr>
        <dsp:cNvPr id="0" name=""/>
        <dsp:cNvSpPr/>
      </dsp:nvSpPr>
      <dsp:spPr>
        <a:xfrm>
          <a:off x="3675" y="1361506"/>
          <a:ext cx="3583805" cy="2886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75" y="1361506"/>
        <a:ext cx="3583805" cy="2886545"/>
      </dsp:txXfrm>
    </dsp:sp>
    <dsp:sp modelId="{759D152A-A035-4C2A-86ED-E9069CD30894}">
      <dsp:nvSpPr>
        <dsp:cNvPr id="0" name=""/>
        <dsp:cNvSpPr/>
      </dsp:nvSpPr>
      <dsp:spPr>
        <a:xfrm>
          <a:off x="4089214" y="34628"/>
          <a:ext cx="3583805" cy="1173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TIEMPO</a:t>
          </a:r>
          <a:endParaRPr lang="es-EC" sz="3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9214" y="34628"/>
        <a:ext cx="3583805" cy="1173894"/>
      </dsp:txXfrm>
    </dsp:sp>
    <dsp:sp modelId="{A8001EB2-ADAF-4119-B426-814F4B6BE287}">
      <dsp:nvSpPr>
        <dsp:cNvPr id="0" name=""/>
        <dsp:cNvSpPr/>
      </dsp:nvSpPr>
      <dsp:spPr>
        <a:xfrm>
          <a:off x="4089214" y="1344074"/>
          <a:ext cx="3583805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El tiempo en el que se desarrolló la investigación fueron en los meses de enero, febrero, marzo y abril del año 2022.</a:t>
          </a:r>
          <a:endParaRPr lang="es-EC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89214" y="1344074"/>
        <a:ext cx="3583805" cy="2898720"/>
      </dsp:txXfrm>
    </dsp:sp>
    <dsp:sp modelId="{39AD44ED-0A3E-49C7-B3EA-BCFC173F2014}">
      <dsp:nvSpPr>
        <dsp:cNvPr id="0" name=""/>
        <dsp:cNvSpPr/>
      </dsp:nvSpPr>
      <dsp:spPr>
        <a:xfrm>
          <a:off x="8134112" y="28168"/>
          <a:ext cx="3583805" cy="1110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CONTRIBUCIÓN</a:t>
          </a:r>
          <a:endParaRPr lang="es-EC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34112" y="28168"/>
        <a:ext cx="3583805" cy="1110528"/>
      </dsp:txXfrm>
    </dsp:sp>
    <dsp:sp modelId="{CC571F49-8EC0-4C88-B59A-EA5C0C510D6E}">
      <dsp:nvSpPr>
        <dsp:cNvPr id="0" name=""/>
        <dsp:cNvSpPr/>
      </dsp:nvSpPr>
      <dsp:spPr>
        <a:xfrm>
          <a:off x="8174752" y="1243513"/>
          <a:ext cx="3583805" cy="29824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latin typeface="Arial" panose="020B0604020202020204" pitchFamily="34" charset="0"/>
              <a:cs typeface="Arial" panose="020B0604020202020204" pitchFamily="34" charset="0"/>
            </a:rPr>
            <a:t>Incrementar la probabilidad de ganar disputas financieras en casos de fraudes y estafas </a:t>
          </a: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en las funcionalidades de links de cobros, </a:t>
          </a:r>
          <a:r>
            <a:rPr lang="es-EC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marketplaces</a:t>
          </a:r>
          <a:r>
            <a:rPr lang="es-EC" sz="2000" kern="1200" dirty="0">
              <a:latin typeface="Arial" panose="020B0604020202020204" pitchFamily="34" charset="0"/>
              <a:cs typeface="Arial" panose="020B0604020202020204" pitchFamily="34" charset="0"/>
            </a:rPr>
            <a:t> y recarga de billetera ofrecidas por la plataforma Fintech “Pay2Meta”</a:t>
          </a:r>
        </a:p>
      </dsp:txBody>
      <dsp:txXfrm>
        <a:off x="8174752" y="1243513"/>
        <a:ext cx="3583805" cy="2982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4052" y="336045"/>
          <a:ext cx="2214609" cy="59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Tipo de estudio y enfoque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2" y="336045"/>
        <a:ext cx="2214609" cy="593864"/>
      </dsp:txXfrm>
    </dsp:sp>
    <dsp:sp modelId="{82AF803E-8901-46FB-B100-0337F82C516E}">
      <dsp:nvSpPr>
        <dsp:cNvPr id="0" name=""/>
        <dsp:cNvSpPr/>
      </dsp:nvSpPr>
      <dsp:spPr>
        <a:xfrm>
          <a:off x="8124" y="947604"/>
          <a:ext cx="2206465" cy="3858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nivel de profundidad: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Correlacional</a:t>
          </a: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  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nivel de medición: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Cuantitativa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Según el grado de uso de variable: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cuasiexperimental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4" y="947604"/>
        <a:ext cx="2206465" cy="3858393"/>
      </dsp:txXfrm>
    </dsp:sp>
    <dsp:sp modelId="{39AD44ED-0A3E-49C7-B3EA-BCFC173F2014}">
      <dsp:nvSpPr>
        <dsp:cNvPr id="0" name=""/>
        <dsp:cNvSpPr/>
      </dsp:nvSpPr>
      <dsp:spPr>
        <a:xfrm>
          <a:off x="2503701" y="327198"/>
          <a:ext cx="2291387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Población y muestra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3701" y="327198"/>
        <a:ext cx="2291387" cy="560249"/>
      </dsp:txXfrm>
    </dsp:sp>
    <dsp:sp modelId="{CC571F49-8EC0-4C88-B59A-EA5C0C510D6E}">
      <dsp:nvSpPr>
        <dsp:cNvPr id="0" name=""/>
        <dsp:cNvSpPr/>
      </dsp:nvSpPr>
      <dsp:spPr>
        <a:xfrm>
          <a:off x="2507508" y="887447"/>
          <a:ext cx="228377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Población: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población finita que consta de 255 transacciones </a:t>
          </a: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detectadas como potencialmente fraudulentas o estafas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 realizadas en los meses de enero, febrero, marzo y abril del 2022.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>
              <a:latin typeface="Arial" panose="020B0604020202020204" pitchFamily="34" charset="0"/>
              <a:cs typeface="Arial" panose="020B0604020202020204" pitchFamily="34" charset="0"/>
            </a:rPr>
            <a:t>Muestra: </a:t>
          </a: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probabilístico sistemático – 182 transacciones </a:t>
          </a:r>
          <a:endParaRPr lang="es-EC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7508" y="887447"/>
        <a:ext cx="2283772" cy="3927398"/>
      </dsp:txXfrm>
    </dsp:sp>
    <dsp:sp modelId="{E39ACB0E-40F2-4761-B77C-03FC6B4EAF57}">
      <dsp:nvSpPr>
        <dsp:cNvPr id="0" name=""/>
        <dsp:cNvSpPr/>
      </dsp:nvSpPr>
      <dsp:spPr>
        <a:xfrm>
          <a:off x="5080127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Métodos teóricos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0127" y="327198"/>
        <a:ext cx="2035992" cy="560249"/>
      </dsp:txXfrm>
    </dsp:sp>
    <dsp:sp modelId="{F26EFF3A-6C01-4C1E-ADA3-4767A7DE5180}">
      <dsp:nvSpPr>
        <dsp:cNvPr id="0" name=""/>
        <dsp:cNvSpPr/>
      </dsp:nvSpPr>
      <dsp:spPr>
        <a:xfrm>
          <a:off x="5080127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El método teórico utilizado fue el hipotético – deductivo.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Observación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Pruebas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Encuestas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0127" y="887447"/>
        <a:ext cx="2035992" cy="3927398"/>
      </dsp:txXfrm>
    </dsp:sp>
    <dsp:sp modelId="{58CB6652-E67B-467D-A87F-E10F67885D2F}">
      <dsp:nvSpPr>
        <dsp:cNvPr id="0" name=""/>
        <dsp:cNvSpPr/>
      </dsp:nvSpPr>
      <dsp:spPr>
        <a:xfrm>
          <a:off x="7401158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Métodos empíricos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01158" y="327198"/>
        <a:ext cx="2035992" cy="560249"/>
      </dsp:txXfrm>
    </dsp:sp>
    <dsp:sp modelId="{6B0EBC4D-400E-4F2B-8F95-C837B5C40312}">
      <dsp:nvSpPr>
        <dsp:cNvPr id="0" name=""/>
        <dsp:cNvSpPr/>
      </dsp:nvSpPr>
      <dsp:spPr>
        <a:xfrm>
          <a:off x="7401158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Experimentos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Artefactos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SLR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01158" y="887447"/>
        <a:ext cx="2035992" cy="3927398"/>
      </dsp:txXfrm>
    </dsp:sp>
    <dsp:sp modelId="{15F7AE42-BE3F-4189-A68D-1F97478E6E73}">
      <dsp:nvSpPr>
        <dsp:cNvPr id="0" name=""/>
        <dsp:cNvSpPr/>
      </dsp:nvSpPr>
      <dsp:spPr>
        <a:xfrm>
          <a:off x="9722189" y="327198"/>
          <a:ext cx="2035992" cy="560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Técnicas estadísticas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722189" y="327198"/>
        <a:ext cx="2035992" cy="560249"/>
      </dsp:txXfrm>
    </dsp:sp>
    <dsp:sp modelId="{B51CF8BE-8544-4B43-9E88-DB7D2DD75312}">
      <dsp:nvSpPr>
        <dsp:cNvPr id="0" name=""/>
        <dsp:cNvSpPr/>
      </dsp:nvSpPr>
      <dsp:spPr>
        <a:xfrm>
          <a:off x="9722189" y="887447"/>
          <a:ext cx="2035992" cy="39273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Estadística inferencial.</a:t>
          </a:r>
          <a:endParaRPr lang="es-EC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600" kern="1200" dirty="0">
              <a:latin typeface="Arial" panose="020B0604020202020204" pitchFamily="34" charset="0"/>
              <a:cs typeface="Arial" panose="020B0604020202020204" pitchFamily="34" charset="0"/>
            </a:rPr>
            <a:t>Coeficiente de correlación de Spearman.</a:t>
          </a:r>
        </a:p>
      </dsp:txBody>
      <dsp:txXfrm>
        <a:off x="9722189" y="887447"/>
        <a:ext cx="2035992" cy="392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21/6/2022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ea.io/assets/0x495f947276749ce646f68ac8c248420045cb7b5e/7523418735891926846006348340043757648305025013495208722884814318985145221121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xplorer.iota.org/mainnet/message/08aba58ca3bbf5879cbe9368cc02e7ad9f1d392abf4c70495f1aaae277632b8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6" y="6329007"/>
            <a:ext cx="50513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MATERIALES Y MÉTODOS</a:t>
            </a:r>
            <a:br>
              <a:rPr lang="es-MX" sz="3200" b="1" dirty="0"/>
            </a:br>
            <a:r>
              <a:rPr lang="es-MX" sz="2400" b="1" dirty="0"/>
              <a:t>HERRAMIENTAS UTILIZADAS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3589836" y="6253224"/>
            <a:ext cx="6377124" cy="63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IOTA, IOTEX y Tatum</a:t>
            </a:r>
            <a:endParaRPr lang="es-MX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ED7ECD7-3D3F-A72D-E4C4-92658B7C7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45106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3948C57-1EA5-C2FD-D8AB-6093A877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selección de los </a:t>
            </a:r>
            <a:r>
              <a:rPr lang="es-MX" sz="2400" b="1" dirty="0" err="1"/>
              <a:t>dlt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28793" y="1940560"/>
            <a:ext cx="3960327" cy="481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Identificación de actores.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Definir historias de usuarios.</a:t>
            </a:r>
          </a:p>
          <a:p>
            <a:pPr marL="0" indent="0" algn="just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Definir casos de usos.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Definir diagrama de clases.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Diseño arquitectónico.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Diseño de interfaces de usuario.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 Diseño de diagramas de procesos.</a:t>
            </a:r>
          </a:p>
          <a:p>
            <a:pPr marL="0" indent="0"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de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IOTA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NFT.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10) Integración, testeo y despliegue del sistema completo.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02" y="2027230"/>
            <a:ext cx="7489597" cy="481893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410668"/>
            <a:ext cx="11246425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Aplicación de la metodología </a:t>
            </a:r>
            <a:r>
              <a:rPr lang="es-MX" sz="2400" b="1" dirty="0" err="1"/>
              <a:t>abcde</a:t>
            </a:r>
            <a:endParaRPr lang="es-EC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B52C72-6B44-5226-D6A2-6301B53B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139" y="6507609"/>
            <a:ext cx="30796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lang="es-EC" altLang="es-EC" sz="1600" i="1" dirty="0" bmk="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Diseño arquitectónico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520520" y="5173140"/>
            <a:ext cx="425057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4: Identidad digital con NFT ERC-721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BC8CE0C-C6C3-5B3A-78D9-E215572B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43" y="290595"/>
            <a:ext cx="7624169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Identidad digital con NFT ERC-721</a:t>
            </a:r>
            <a:endParaRPr lang="es-EC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C17113-950A-ABFC-1E54-04EB31B1B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481" r="1532" b="472"/>
          <a:stretch/>
        </p:blipFill>
        <p:spPr>
          <a:xfrm>
            <a:off x="4966147" y="1690828"/>
            <a:ext cx="5825631" cy="51378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3EFFF47-6B4B-8A08-88EF-A60BE767F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00" y="2090423"/>
            <a:ext cx="3193616" cy="3193616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7A610BE-A0D0-D2A7-A89A-C2E918E7FB93}"/>
              </a:ext>
            </a:extLst>
          </p:cNvPr>
          <p:cNvSpPr txBox="1">
            <a:spLocks/>
          </p:cNvSpPr>
          <p:nvPr/>
        </p:nvSpPr>
        <p:spPr>
          <a:xfrm>
            <a:off x="520520" y="5803707"/>
            <a:ext cx="4156575" cy="89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496494" y="3770560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5: Proceso de compra/venta en Marketplace con </a:t>
            </a:r>
            <a:r>
              <a:rPr lang="es-MX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s-MX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ERC-20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E58BF1-3E39-3808-3326-627F8D88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98934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compra/venta en Marketplace con </a:t>
            </a:r>
            <a:r>
              <a:rPr lang="es-MX" sz="2400" b="1" dirty="0" err="1"/>
              <a:t>smart</a:t>
            </a:r>
            <a:r>
              <a:rPr lang="es-MX" sz="2400" b="1" dirty="0"/>
              <a:t> </a:t>
            </a:r>
            <a:r>
              <a:rPr lang="es-MX" sz="2400" b="1" dirty="0" err="1"/>
              <a:t>contract</a:t>
            </a:r>
            <a:r>
              <a:rPr lang="es-MX" sz="2400" b="1" dirty="0"/>
              <a:t> ERC-20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849974-DD08-ABA5-E5D0-835F8A90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b="1361"/>
          <a:stretch/>
        </p:blipFill>
        <p:spPr>
          <a:xfrm>
            <a:off x="4383239" y="1694872"/>
            <a:ext cx="5289969" cy="51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594091" y="2742467"/>
            <a:ext cx="3886745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recargar billetera con NFT ERC-721e IOTA</a:t>
            </a:r>
            <a:endParaRPr lang="es-EC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A0C1131-A7D3-5119-C440-98DCCE84A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1544" r="1165" b="1414"/>
          <a:stretch/>
        </p:blipFill>
        <p:spPr>
          <a:xfrm>
            <a:off x="4727619" y="1838036"/>
            <a:ext cx="7181213" cy="4956261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840874" y="5936838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6: Proceso de recargar billetera con NFT ERC-721 e IOTA</a:t>
            </a:r>
          </a:p>
        </p:txBody>
      </p:sp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911927"/>
            <a:ext cx="4213044" cy="458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lto interés de usuarios por tener cuentas verificadas con sus propias identidades digitales dentro del mundo de la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290595"/>
            <a:ext cx="11306571" cy="1280160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Resultados</a:t>
            </a:r>
            <a:br>
              <a:rPr lang="es-MX" sz="3200" b="1" dirty="0"/>
            </a:br>
            <a:r>
              <a:rPr lang="es-MX" sz="2400" b="1" dirty="0"/>
              <a:t>Usuarios con identidad digital Y NFT.</a:t>
            </a:r>
            <a:endParaRPr lang="es-EC" b="1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07B625-86AA-48E4-516A-459D87BED536}"/>
              </a:ext>
            </a:extLst>
          </p:cNvPr>
          <p:cNvSpPr txBox="1">
            <a:spLocks/>
          </p:cNvSpPr>
          <p:nvPr/>
        </p:nvSpPr>
        <p:spPr>
          <a:xfrm>
            <a:off x="5837382" y="6162779"/>
            <a:ext cx="5892800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7: </a:t>
            </a:r>
            <a:r>
              <a:rPr lang="es-EC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Usuarios registrados, verificados y con NFT en los meses de enero, febrero y marzo del 2022</a:t>
            </a:r>
            <a:endParaRPr lang="es-MX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171971"/>
              </p:ext>
            </p:extLst>
          </p:nvPr>
        </p:nvGraphicFramePr>
        <p:xfrm>
          <a:off x="4931518" y="1911927"/>
          <a:ext cx="7002563" cy="423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27154" y="2069020"/>
            <a:ext cx="11369016" cy="458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COMPROBACIÓN DE HIPOTESIS</a:t>
            </a:r>
          </a:p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EC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157018" y="1801091"/>
            <a:ext cx="11453790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Seguridad contra ataques 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in-the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s-EC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middle</a:t>
            </a: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Aplicación de encriptación RSA con tamaño de 4096 bits en llaves públicas y privadas de criptomonedas y almacenamiento en la base de datos criptográfica de IOTA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Stronghold</a:t>
            </a:r>
            <a:r>
              <a:rPr lang="es-EC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protección de la información.</a:t>
            </a:r>
            <a:endParaRPr lang="es-EC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Obtención de una identidad digital dentro del </a:t>
            </a:r>
            <a:r>
              <a:rPr lang="es-EC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través de verificación biométrica de usuarios y NFT, aumentando las probabilidades de reducir casos de fraudes en pagos con tarjetas.</a:t>
            </a:r>
            <a:endParaRPr lang="es-EC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de criptomonedas con comisiones bajas o cero.</a:t>
            </a:r>
          </a:p>
          <a:p>
            <a:pPr marL="268288" lvl="2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Comisión baja gracias a </a:t>
            </a:r>
            <a:r>
              <a:rPr lang="es-EC" sz="1800" dirty="0" err="1">
                <a:latin typeface="Arial" panose="020B0604020202020204" pitchFamily="34" charset="0"/>
                <a:cs typeface="Arial" panose="020B0604020202020204" pitchFamily="34" charset="0"/>
              </a:rPr>
              <a:t>IoTex</a:t>
            </a: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8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1800" dirty="0">
                <a:latin typeface="Arial" panose="020B0604020202020204" pitchFamily="34" charset="0"/>
                <a:cs typeface="Arial" panose="020B0604020202020204" pitchFamily="34" charset="0"/>
              </a:rPr>
              <a:t> durante pagos y comisiones con valor cero con IOTA que gracias a su inmutabilidad sirvieron de apoyo durante el dispute de fraudes de primera persona con las entidades bancarias.</a:t>
            </a: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aplicación de la metodología ABCDE resultó ser eficaz para el desarrollo de los sistemas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logró construir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Motivación y contexto.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Marco teórico.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Materiales y métodos.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Resultados.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Discusión de resultados.</a:t>
            </a:r>
          </a:p>
          <a:p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249850" y="1783957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" y="2375300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76" y="2389122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15624" y="2877670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76" y="2455079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49850" y="3708700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80629" y="3635897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10252" y="4463868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25977" y="4005889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20" y="5570844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41" y="5341900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61316" y="5825552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19" y="5427367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02638" y="581182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44688" y="4490834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BB7C4C0-08D6-1273-1687-1DBA3B8B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D032649-1907-F85A-427A-5649830CEC83}"/>
              </a:ext>
            </a:extLst>
          </p:cNvPr>
          <p:cNvSpPr txBox="1">
            <a:spLocks/>
          </p:cNvSpPr>
          <p:nvPr/>
        </p:nvSpPr>
        <p:spPr>
          <a:xfrm>
            <a:off x="6875137" y="1431869"/>
            <a:ext cx="4998083" cy="413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incrementar la probabilidad de ganar disputas financieras en casos de estafas y fraudes de primera persona en transacciones financieras online de una aplicación Fintech?</a:t>
            </a: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535709" y="1938162"/>
            <a:ext cx="11208061" cy="4841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b="1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/>
                </a:solidFill>
              </a:rPr>
              <a:t>Objetivos específicos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1) </a:t>
            </a:r>
            <a:r>
              <a:rPr lang="es-EC" sz="22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2)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792" y="751840"/>
            <a:ext cx="7008328" cy="771076"/>
          </a:xfrm>
        </p:spPr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397164" y="1958573"/>
            <a:ext cx="11388436" cy="4774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3)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e identidad digital mediante verificación biométrica y NFT.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4)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5) 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en aplicaciones clientes mediante pruebas funcionales de la ingeniería de software.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B5D9666-9038-A5D8-CD7A-D275FA6666D2}"/>
              </a:ext>
            </a:extLst>
          </p:cNvPr>
          <p:cNvSpPr txBox="1">
            <a:spLocks/>
          </p:cNvSpPr>
          <p:nvPr/>
        </p:nvSpPr>
        <p:spPr>
          <a:xfrm>
            <a:off x="3332592" y="2115591"/>
            <a:ext cx="5772727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específicos 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4028"/>
            <a:ext cx="11029616" cy="678728"/>
          </a:xfrm>
        </p:spPr>
        <p:txBody>
          <a:bodyPr/>
          <a:lstStyle/>
          <a:p>
            <a:pPr algn="ctr"/>
            <a:r>
              <a:rPr lang="es-MX" sz="3200" b="1" dirty="0"/>
              <a:t>MARCO TEÓRICO – Antecedentes históricos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08" y="1807396"/>
            <a:ext cx="11162578" cy="67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Obtenido de un SLR siguiendo la guía metodológica de Bárbara </a:t>
            </a:r>
            <a:r>
              <a:rPr lang="es-MX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Kitchenham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5" y="6455552"/>
            <a:ext cx="6899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6" y="2394683"/>
            <a:ext cx="10114502" cy="40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2" y="711200"/>
            <a:ext cx="10908577" cy="781236"/>
          </a:xfrm>
        </p:spPr>
        <p:txBody>
          <a:bodyPr>
            <a:normAutofit/>
          </a:bodyPr>
          <a:lstStyle/>
          <a:p>
            <a:r>
              <a:rPr lang="es-MX" sz="3000" b="1" dirty="0"/>
              <a:t>MARCO TEÓRICO – ANTECEDENTES CONCEPTUALES</a:t>
            </a:r>
            <a:endParaRPr lang="es-EC" sz="3000" b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881004"/>
              </p:ext>
            </p:extLst>
          </p:nvPr>
        </p:nvGraphicFramePr>
        <p:xfrm>
          <a:off x="581192" y="1960880"/>
          <a:ext cx="11285688" cy="469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12" y="756696"/>
            <a:ext cx="10635448" cy="731697"/>
          </a:xfrm>
        </p:spPr>
        <p:txBody>
          <a:bodyPr>
            <a:normAutofit fontScale="90000"/>
          </a:bodyPr>
          <a:lstStyle/>
          <a:p>
            <a:r>
              <a:rPr lang="es-MX" sz="3200" b="1" dirty="0"/>
              <a:t>MARCO TEÓRICO – Antecedentes contextuales</a:t>
            </a:r>
            <a:endParaRPr lang="es-EC" b="1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405688"/>
              </p:ext>
            </p:extLst>
          </p:nvPr>
        </p:nvGraphicFramePr>
        <p:xfrm>
          <a:off x="214883" y="1950720"/>
          <a:ext cx="11762234" cy="453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0724"/>
          </a:xfrm>
        </p:spPr>
        <p:txBody>
          <a:bodyPr/>
          <a:lstStyle/>
          <a:p>
            <a:pPr algn="ctr"/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70365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1728</TotalTime>
  <Words>1495</Words>
  <Application>Microsoft Office PowerPoint</Application>
  <PresentationFormat>Panorámica</PresentationFormat>
  <Paragraphs>228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MARCO TEÓRICO – Antecedentes históricos</vt:lpstr>
      <vt:lpstr>MARCO TEÓRICO – ANTECEDENTES CONCEPTUALES</vt:lpstr>
      <vt:lpstr>MARCO TEÓRICO – Antecedentes contextuales</vt:lpstr>
      <vt:lpstr>MATERIALES Y MÉTODOS</vt:lpstr>
      <vt:lpstr>MATERIALES Y MÉTODOS HERRAMIENTAS UTILIZADAS</vt:lpstr>
      <vt:lpstr>Resultados selección de los dlt</vt:lpstr>
      <vt:lpstr>Resultados Aplicación de la metodología abcde</vt:lpstr>
      <vt:lpstr>Resultados Identidad digital con NFT ERC-721</vt:lpstr>
      <vt:lpstr>Resultados compra/venta en Marketplace con smart contract ERC-20</vt:lpstr>
      <vt:lpstr>Resultados recargar billetera con NFT ERC-721e IOTA</vt:lpstr>
      <vt:lpstr>Resultados Usuarios con identidad digital Y NFT.</vt:lpstr>
      <vt:lpstr>Discusión de resultados</vt:lpstr>
      <vt:lpstr>Discusión de resultados</vt:lpstr>
      <vt:lpstr>CONCLUSIONES</vt:lpstr>
      <vt:lpstr>CONCLUSIONES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203</cp:revision>
  <dcterms:created xsi:type="dcterms:W3CDTF">2022-03-09T18:45:14Z</dcterms:created>
  <dcterms:modified xsi:type="dcterms:W3CDTF">2022-06-22T01:38:27Z</dcterms:modified>
</cp:coreProperties>
</file>